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60" r:id="rId4"/>
    <p:sldId id="278" r:id="rId5"/>
    <p:sldId id="300" r:id="rId6"/>
    <p:sldId id="268" r:id="rId7"/>
    <p:sldId id="262" r:id="rId8"/>
    <p:sldId id="269" r:id="rId9"/>
    <p:sldId id="296" r:id="rId10"/>
    <p:sldId id="263" r:id="rId11"/>
    <p:sldId id="264" r:id="rId12"/>
    <p:sldId id="265" r:id="rId13"/>
    <p:sldId id="266" r:id="rId14"/>
    <p:sldId id="285" r:id="rId15"/>
    <p:sldId id="284" r:id="rId16"/>
    <p:sldId id="287" r:id="rId17"/>
    <p:sldId id="286" r:id="rId18"/>
    <p:sldId id="294" r:id="rId19"/>
    <p:sldId id="295" r:id="rId20"/>
    <p:sldId id="281" r:id="rId21"/>
    <p:sldId id="273" r:id="rId22"/>
    <p:sldId id="297" r:id="rId23"/>
    <p:sldId id="289" r:id="rId24"/>
    <p:sldId id="298" r:id="rId25"/>
    <p:sldId id="282" r:id="rId26"/>
    <p:sldId id="292" r:id="rId27"/>
    <p:sldId id="293" r:id="rId28"/>
    <p:sldId id="299" r:id="rId29"/>
    <p:sldId id="288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A54C36-506A-5F40-64EF-28FD48694D5C}" name="Pietro Bogani" initials="PB" userId="S::10622041@polimi.it::fbf08844-fa53-426c-9234-70593d6926f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6763"/>
    <a:srgbClr val="990033"/>
    <a:srgbClr val="E4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4F27EB-3B96-44EF-90CC-56EF271FE16A}" v="2315" dt="2023-02-16T20:04:07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39"/>
    <p:restoredTop sz="94682"/>
  </p:normalViewPr>
  <p:slideViewPr>
    <p:cSldViewPr snapToGrid="0">
      <p:cViewPr varScale="1">
        <p:scale>
          <a:sx n="115" d="100"/>
          <a:sy n="115" d="100"/>
        </p:scale>
        <p:origin x="21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C0264-D46A-4E84-B68F-3C3CD6B6C5BA}" type="datetimeFigureOut">
              <a:rPr lang="it-IT" smtClean="0"/>
              <a:t>16/02/23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A1FC7-208A-4D71-9383-8B21ED4F76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514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09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336344-FB5C-D35C-8A02-42A4F8134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006E562-B630-694C-5D7B-B63848A42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35BB86-78C1-93AD-47E0-BA55724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B20023-C51E-B07C-0586-65FA1AA25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906489-2378-681B-1F64-98E7E5D5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704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A72A72-009D-9482-0801-E25E68AD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83321CF-65FD-737F-3D08-653948105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3AA460-A426-DBED-6410-3AA4CACC0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CCA041-B1F9-574D-B407-90835EAE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F307E6-2396-8479-FD8A-506FB365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575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5ADD53B-E545-F435-CED5-9BE9A5DDA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660D87-685A-F797-6FBD-7B258BF9D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527F8D-5DD7-5CC8-F385-3E9B65372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A9E82E-9F93-1E01-A449-7E5A95A0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21FD07-2195-542B-8A64-75FAB006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151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FD26C9-0953-2F6E-47FC-1C59B955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5A4AE3-7C15-A6E9-0F44-67BA1686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851F64-17AB-12E2-C6BF-08ED6A26F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28DA97-B688-682E-624F-73127AF9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C65799-3DDC-29B7-A61B-1BE170EE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63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C9CC1-356E-6FB8-4C39-89A3122E8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B58E51-CF37-FAEB-6F5B-8FAD8EFD4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594B3C-6319-5A16-6967-A94651A0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50FB26-493A-3EAC-EDA7-313A3C94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85AE52-7118-B5E7-9B08-360EC40A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88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F65B73-3809-D010-DAEB-ECC8BDDC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01BF9A-FE31-1BA7-D6E2-C76167C37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C54B5D7-01DB-B8FB-07D9-08BE1D9BC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486DF1-93F1-52A9-75F2-BBBF5AC4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440B53-98EF-ECD5-60D3-20E487B3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7ED2F18-F6AC-3A36-43BE-B1672C27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23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D5B5BC-BD31-E2BA-4ABC-3F116660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BC8C93-C7D9-E663-C820-E9901238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C1E8D4-2B3F-E4DB-D22C-C7F27E2A1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E4B2810-195A-7FB0-F422-FA423603A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A384190-D91F-3999-A32D-1701E5B1C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B92EB5-487F-8E33-3F73-92047B5B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A962AA2-A990-421C-0307-9397884B8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BAF9ADA-3D75-8E47-83A6-0B40F9D3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360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D084B-6AA1-8F80-AB10-7748CE2F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8C3EF9-90A2-ED12-F3B3-CEEB40F9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5A7B1A-5D5D-AF89-D47C-EF5FD446C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CE9BB8-3084-5C9A-C03C-631F11C7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60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FAEB431-15F6-CD05-3840-ED4DD69F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F8F8ED4-87CA-F31C-6157-626B58C8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3FCC85-0FA4-AF49-77D7-D8B9F853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80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FF422-6A1F-6031-A326-F3DF08BB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955078-B483-20F3-E9E4-6970699E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77EA35-4804-3A80-4C09-8696FD4AD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2211ED-EB49-45B7-0E70-9D69CB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15A110-6968-1429-23CF-96CD64AF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C7A619-E697-210A-62E8-B12FBA81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266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81EF6C-BCFC-9385-3FAD-77BDD406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5E8F8B6-D0E3-F20A-8E98-E2877F496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5282CC1-B693-C25E-2233-C144264E3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2E78FF-43B7-53BE-8D5B-C463BA87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8E831D-DD5C-96A2-FFE5-1B063A60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F51375-4863-18DC-4BFE-86521D9E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98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CE451EE-81DC-2401-A9FD-46291757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F5DEE8B-9E76-95D4-A905-F0BAC31AF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C1147A-5212-E3DC-D76B-6438D052D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6BD6-57BE-402C-9F90-CFAF333E8EDD}" type="datetimeFigureOut">
              <a:rPr lang="it-IT" smtClean="0"/>
              <a:t>16/02/23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C7A087-84AE-25E9-F52D-8AA2C4D72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77FCF7-E3B7-B1B1-46BA-2C8A3609C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6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0" Type="http://schemas.openxmlformats.org/officeDocument/2006/relationships/image" Target="../media/image42.pn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4.sv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5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60.png"/><Relationship Id="rId3" Type="http://schemas.openxmlformats.org/officeDocument/2006/relationships/image" Target="../media/image511.png"/><Relationship Id="rId7" Type="http://schemas.openxmlformats.org/officeDocument/2006/relationships/image" Target="../media/image55.png"/><Relationship Id="rId12" Type="http://schemas.openxmlformats.org/officeDocument/2006/relationships/image" Target="../media/image58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70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F15972-E9E3-A9FE-18D9-9BE59EDC6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1783959"/>
            <a:ext cx="4325767" cy="2889114"/>
          </a:xfrm>
        </p:spPr>
        <p:txBody>
          <a:bodyPr anchor="b">
            <a:normAutofit/>
          </a:bodyPr>
          <a:lstStyle/>
          <a:p>
            <a:pPr algn="l"/>
            <a:r>
              <a:rPr lang="it-IT" sz="5000" dirty="0"/>
              <a:t>Analysis of </a:t>
            </a:r>
            <a:br>
              <a:rPr lang="it-IT" sz="5000" dirty="0"/>
            </a:br>
            <a:r>
              <a:rPr lang="it-IT" sz="5000" dirty="0"/>
              <a:t>San Francisco Housing Market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34CC747-139E-1AB1-4B0B-62D6890DF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it-IT" sz="2000" dirty="0"/>
              <a:t>Methods and tools to act </a:t>
            </a:r>
            <a:r>
              <a:rPr lang="it-IT" sz="2000" dirty="0" err="1"/>
              <a:t>against</a:t>
            </a:r>
            <a:r>
              <a:rPr lang="it-IT" sz="2000" dirty="0"/>
              <a:t> </a:t>
            </a:r>
            <a:r>
              <a:rPr lang="it-IT" sz="2000"/>
              <a:t>displacement</a:t>
            </a:r>
            <a:r>
              <a:rPr lang="it-IT" sz="2000" dirty="0"/>
              <a:t> and gentrification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ouses in a village">
            <a:extLst>
              <a:ext uri="{FF2B5EF4-FFF2-40B4-BE49-F238E27FC236}">
                <a16:creationId xmlns:a16="http://schemas.microsoft.com/office/drawing/2014/main" id="{9496425D-5C97-8D4E-F6CD-DA29D921B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3" r="1865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8F4B39-5751-7B99-ABFA-B54AB542563A}"/>
              </a:ext>
            </a:extLst>
          </p:cNvPr>
          <p:cNvSpPr txBox="1"/>
          <p:nvPr/>
        </p:nvSpPr>
        <p:spPr>
          <a:xfrm>
            <a:off x="6834433" y="5898756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Pietro Bogani, Tomaso Castellani, Sara </a:t>
            </a:r>
            <a:r>
              <a:rPr lang="it-IT" dirty="0" err="1"/>
              <a:t>Tonazzi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8A84E5D-1C2C-8ECA-B7A3-EE234FC5107C}"/>
              </a:ext>
            </a:extLst>
          </p:cNvPr>
          <p:cNvSpPr txBox="1"/>
          <p:nvPr/>
        </p:nvSpPr>
        <p:spPr>
          <a:xfrm>
            <a:off x="6741836" y="6193712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8 CFU                 8 CFU                5 CFU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3640B9C-3972-9B69-5D08-BAE4074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4612" y="320884"/>
            <a:ext cx="4717485" cy="11954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4602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7" y="1501877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769" y="2766217"/>
            <a:ext cx="29924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500" dirty="0">
                <a:solidFill>
                  <a:schemeClr val="accent1">
                    <a:lumMod val="75000"/>
                  </a:schemeClr>
                </a:solidFill>
              </a:rPr>
              <a:t>Trends </a:t>
            </a:r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endParaRPr lang="it-IT" sz="45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598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562C7F8-B761-C294-A95A-A82FB41010C4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150131" y="826419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Rent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FDE07E2-878E-541E-24AF-FD55951BA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088" y="172806"/>
            <a:ext cx="3225125" cy="32251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437895-4F73-F6C1-8156-FB5F2D7A4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969" y="3429000"/>
            <a:ext cx="3225125" cy="32251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8438568-B3DF-23CA-A350-5414F987F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207" y="3397931"/>
            <a:ext cx="3275972" cy="324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0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150131" y="768458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AA736A9-6A2C-383D-2096-C2D003755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009" y="597274"/>
            <a:ext cx="3827780" cy="382778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2C4064A-2540-CE39-CD58-11EE76AD2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475" y="597274"/>
            <a:ext cx="3898900" cy="38989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E4FE8A8-5EC1-001C-678B-C90FC35F5346}"/>
              </a:ext>
            </a:extLst>
          </p:cNvPr>
          <p:cNvSpPr txBox="1"/>
          <p:nvPr/>
        </p:nvSpPr>
        <p:spPr>
          <a:xfrm>
            <a:off x="3472349" y="5140960"/>
            <a:ext cx="827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Shape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outliers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We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remove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only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accent1">
                    <a:lumMod val="75000"/>
                  </a:schemeClr>
                </a:solidFill>
              </a:rPr>
              <a:t>Tresure</a:t>
            </a: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 Island 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(28), an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artificial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island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scarcely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inhabited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148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3" y="795767"/>
            <a:ext cx="27031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density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26AD66D-8E38-C778-3DD3-628A05435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95" y="183328"/>
            <a:ext cx="3163870" cy="316387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3E067A3-9D08-07A0-18DC-E065DFB6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17" y="3427430"/>
            <a:ext cx="3337113" cy="33371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ECAE7-DE4F-927B-20C2-12B48B08C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86" y="3327924"/>
            <a:ext cx="3436619" cy="343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96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3" y="795767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4026923-8221-F3DD-885F-CAF5FF2DC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40" y="304800"/>
            <a:ext cx="5029200" cy="50292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663B4C-51CF-9F4C-CC67-405882299DDC}"/>
              </a:ext>
            </a:extLst>
          </p:cNvPr>
          <p:cNvSpPr txBox="1"/>
          <p:nvPr/>
        </p:nvSpPr>
        <p:spPr>
          <a:xfrm>
            <a:off x="4592320" y="560832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Magnitude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outliers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Japantown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it-IT" b="1" dirty="0" err="1">
                <a:solidFill>
                  <a:schemeClr val="accent1">
                    <a:lumMod val="75000"/>
                  </a:schemeClr>
                </a:solidFill>
              </a:rPr>
              <a:t>Tenderloin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Nob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Hill </a:t>
            </a:r>
          </a:p>
        </p:txBody>
      </p:sp>
    </p:spTree>
    <p:extLst>
      <p:ext uri="{BB962C8B-B14F-4D97-AF65-F5344CB8AC3E}">
        <p14:creationId xmlns:p14="http://schemas.microsoft.com/office/powerpoint/2010/main" val="6770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0" y="-80952"/>
            <a:ext cx="2712720" cy="69389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20007" y="1224229"/>
            <a:ext cx="2703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3E067A3-9D08-07A0-18DC-E065DFB65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49" y="3477182"/>
            <a:ext cx="3337113" cy="33371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ECAE7-DE4F-927B-20C2-12B48B08C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86" y="3421381"/>
            <a:ext cx="3436619" cy="343661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249D8B4-BEE5-63FE-2E0E-679228B24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797" y="167640"/>
            <a:ext cx="3436619" cy="343661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F693DA2-BF9F-8767-B5AF-4F04B9CDD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40" y="20360"/>
            <a:ext cx="3489805" cy="348980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3D03EC7-87E6-4778-37F1-031DC515B54C}"/>
              </a:ext>
            </a:extLst>
          </p:cNvPr>
          <p:cNvSpPr txBox="1"/>
          <p:nvPr/>
        </p:nvSpPr>
        <p:spPr>
          <a:xfrm>
            <a:off x="-10413" y="4086857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density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93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C98E12-AA25-E1B9-FA62-E614041815D9}"/>
              </a:ext>
            </a:extLst>
          </p:cNvPr>
          <p:cNvSpPr/>
          <p:nvPr/>
        </p:nvSpPr>
        <p:spPr>
          <a:xfrm>
            <a:off x="0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2" y="680751"/>
            <a:ext cx="27031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Tests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based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  <a:r>
              <a:rPr lang="it-IT" sz="4000" dirty="0" err="1">
                <a:solidFill>
                  <a:schemeClr val="bg1"/>
                </a:solidFill>
              </a:rPr>
              <a:t>evictions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BF632D-176A-0811-920B-B1466CE6F885}"/>
              </a:ext>
            </a:extLst>
          </p:cNvPr>
          <p:cNvSpPr txBox="1"/>
          <p:nvPr/>
        </p:nvSpPr>
        <p:spPr>
          <a:xfrm>
            <a:off x="438150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0.378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B21AFA-B6EF-E18E-6142-3C91B4239773}"/>
              </a:ext>
            </a:extLst>
          </p:cNvPr>
          <p:cNvSpPr txBox="1"/>
          <p:nvPr/>
        </p:nvSpPr>
        <p:spPr>
          <a:xfrm>
            <a:off x="901065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0.748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8CF4DE-00D2-C8AA-0E82-7532774259C5}"/>
              </a:ext>
            </a:extLst>
          </p:cNvPr>
          <p:cNvSpPr txBox="1"/>
          <p:nvPr/>
        </p:nvSpPr>
        <p:spPr>
          <a:xfrm>
            <a:off x="5997731" y="5631840"/>
            <a:ext cx="331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There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significant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25802BB-0EC2-F912-794A-87A0CF78A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60" y="223520"/>
            <a:ext cx="4315460" cy="431546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9922B15-CB95-6607-1C08-7713689BE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906" y="223520"/>
            <a:ext cx="4308467" cy="43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42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C98E12-AA25-E1B9-FA62-E614041815D9}"/>
              </a:ext>
            </a:extLst>
          </p:cNvPr>
          <p:cNvSpPr/>
          <p:nvPr/>
        </p:nvSpPr>
        <p:spPr>
          <a:xfrm>
            <a:off x="0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2" y="680751"/>
            <a:ext cx="27031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 err="1">
                <a:solidFill>
                  <a:schemeClr val="bg1"/>
                </a:solidFill>
              </a:rPr>
              <a:t>Tests</a:t>
            </a:r>
            <a:r>
              <a:rPr lang="it-IT" sz="36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3600" dirty="0" err="1">
                <a:solidFill>
                  <a:schemeClr val="bg1"/>
                </a:solidFill>
              </a:rPr>
              <a:t>rent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functions</a:t>
            </a:r>
            <a:endParaRPr lang="it-IT" sz="3600" dirty="0">
              <a:solidFill>
                <a:schemeClr val="bg1"/>
              </a:solidFill>
            </a:endParaRPr>
          </a:p>
          <a:p>
            <a:pPr algn="ctr"/>
            <a:r>
              <a:rPr lang="it-IT" sz="3600" dirty="0" err="1">
                <a:solidFill>
                  <a:schemeClr val="bg1"/>
                </a:solidFill>
              </a:rPr>
              <a:t>based</a:t>
            </a:r>
            <a:r>
              <a:rPr lang="it-IT" sz="3600" dirty="0">
                <a:solidFill>
                  <a:schemeClr val="bg1"/>
                </a:solidFill>
              </a:rPr>
              <a:t> on</a:t>
            </a:r>
          </a:p>
          <a:p>
            <a:pPr algn="ctr"/>
            <a:r>
              <a:rPr lang="it-IT" sz="3600" dirty="0" err="1">
                <a:solidFill>
                  <a:schemeClr val="bg1"/>
                </a:solidFill>
              </a:rPr>
              <a:t>constructions</a:t>
            </a:r>
            <a:endParaRPr lang="it-IT" sz="36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8DE0B45-B96F-7B77-7BD5-FD01D6580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10" y="223520"/>
            <a:ext cx="4315460" cy="43154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41C8DAE-91AB-5B06-9513-16E892685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60" y="226060"/>
            <a:ext cx="4315460" cy="43154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BF632D-176A-0811-920B-B1466CE6F885}"/>
              </a:ext>
            </a:extLst>
          </p:cNvPr>
          <p:cNvSpPr txBox="1"/>
          <p:nvPr/>
        </p:nvSpPr>
        <p:spPr>
          <a:xfrm>
            <a:off x="438150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0.031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B21AFA-B6EF-E18E-6142-3C91B4239773}"/>
              </a:ext>
            </a:extLst>
          </p:cNvPr>
          <p:cNvSpPr txBox="1"/>
          <p:nvPr/>
        </p:nvSpPr>
        <p:spPr>
          <a:xfrm>
            <a:off x="901065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0.561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8CF4DE-00D2-C8AA-0E82-7532774259C5}"/>
              </a:ext>
            </a:extLst>
          </p:cNvPr>
          <p:cNvSpPr txBox="1"/>
          <p:nvPr/>
        </p:nvSpPr>
        <p:spPr>
          <a:xfrm>
            <a:off x="4095750" y="5445433"/>
            <a:ext cx="649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There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for the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functions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but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in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their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derivatives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246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br>
              <a:rPr lang="it-IT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19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3591149" y="1082097"/>
                <a:ext cx="8600851" cy="357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𝑒𝑣𝑖𝑐𝑡𝑖𝑜𝑛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𝑐𝑜𝑛𝑠𝑡𝑟𝑢𝑐𝑡𝑖𝑜𝑛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49" y="1082097"/>
                <a:ext cx="8600851" cy="357983"/>
              </a:xfrm>
              <a:prstGeom prst="rect">
                <a:avLst/>
              </a:prstGeom>
              <a:blipFill>
                <a:blip r:embed="rId2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7DC6112-AF9C-692A-9C9D-831BDA468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2076450"/>
            <a:ext cx="27241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3FCA0D-53B8-1C95-7496-E26F6E42B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203" y="2076450"/>
            <a:ext cx="27241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6310055-4012-C3EF-E47E-73DB1D8433FA}"/>
                  </a:ext>
                </a:extLst>
              </p:cNvPr>
              <p:cNvSpPr txBox="1"/>
              <p:nvPr/>
            </p:nvSpPr>
            <p:spPr>
              <a:xfrm>
                <a:off x="3591148" y="5014092"/>
                <a:ext cx="8128903" cy="1246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</a:rPr>
                  <a:t>Results: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it-IT" sz="18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𝑎𝑑𝑗</m:t>
                        </m:r>
                      </m:sub>
                      <m:sup>
                        <m:r>
                          <a:rPr lang="it-IT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sz="18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it-IT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0.85</m:t>
                    </m:r>
                  </m:oMath>
                </a14:m>
                <a:endParaRPr lang="it-IT" sz="18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accent1">
                        <a:lumMod val="75000"/>
                      </a:schemeClr>
                    </a:solidFill>
                  </a:rPr>
                  <a:t>If Tenderloin </a:t>
                </a:r>
                <a:r>
                  <a:rPr lang="en-GB" dirty="0" err="1">
                    <a:solidFill>
                      <a:schemeClr val="accent1">
                        <a:lumMod val="75000"/>
                      </a:schemeClr>
                    </a:solidFill>
                  </a:rPr>
                  <a:t>neighborhood</a:t>
                </a:r>
                <a:r>
                  <a:rPr lang="en-GB" dirty="0">
                    <a:solidFill>
                      <a:schemeClr val="accent1">
                        <a:lumMod val="75000"/>
                      </a:schemeClr>
                    </a:solidFill>
                  </a:rPr>
                  <a:t>, an outlier in both new constructions and evictions, is removed, then new constructions are not significant anymore.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6310055-4012-C3EF-E47E-73DB1D843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48" y="5014092"/>
                <a:ext cx="8128903" cy="1246623"/>
              </a:xfrm>
              <a:prstGeom prst="rect">
                <a:avLst/>
              </a:prstGeom>
              <a:blipFill>
                <a:blip r:embed="rId5"/>
                <a:stretch>
                  <a:fillRect l="-600" t="-2941"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2650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5DE9D69-45A7-F942-AD28-35F3DDF02F75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5E58B0-DB4E-1166-BE3C-3C0ABAC9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455" y="782878"/>
            <a:ext cx="2140696" cy="1074657"/>
          </a:xfrm>
        </p:spPr>
        <p:txBody>
          <a:bodyPr>
            <a:no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D1B7EF1-DEF1-4278-3F95-D6D6A4FCF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5804" y="1057224"/>
            <a:ext cx="3779852" cy="2888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Gentrification and </a:t>
            </a:r>
            <a:r>
              <a:rPr lang="it-IT" b="1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endParaRPr lang="it-IT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process whereby the </a:t>
            </a:r>
            <a:r>
              <a:rPr lang="en-US" sz="2400" i="0" dirty="0">
                <a:solidFill>
                  <a:schemeClr val="accent1">
                    <a:lumMod val="75000"/>
                  </a:schemeClr>
                </a:solidFill>
                <a:effectLst/>
              </a:rPr>
              <a:t>character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of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an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urban area is </a:t>
            </a:r>
            <a:r>
              <a:rPr lang="en-US" sz="2400" i="0" dirty="0">
                <a:solidFill>
                  <a:schemeClr val="accent1">
                    <a:lumMod val="75000"/>
                  </a:schemeClr>
                </a:solidFill>
                <a:effectLst/>
              </a:rPr>
              <a:t>changed by wealthier people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moving in, displacing current inhabitants in the process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4570BFB4-94E0-47CD-D39C-58CD5444C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835" y="1057224"/>
            <a:ext cx="2688228" cy="2639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C353DF-FD57-A726-9498-3C0E241001AD}"/>
              </a:ext>
            </a:extLst>
          </p:cNvPr>
          <p:cNvSpPr txBox="1"/>
          <p:nvPr/>
        </p:nvSpPr>
        <p:spPr>
          <a:xfrm>
            <a:off x="4294282" y="4194719"/>
            <a:ext cx="76945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Gentrification in San Francisco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significantly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since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1990s,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driven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by a strong demand for tech workers from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startups and Silicon Valley companies.</a:t>
            </a:r>
          </a:p>
          <a:p>
            <a:pPr algn="just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process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affected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negatively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social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demographic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structure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city,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San Francisco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was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becoming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most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expensive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city in the US.</a:t>
            </a:r>
          </a:p>
        </p:txBody>
      </p:sp>
    </p:spTree>
    <p:extLst>
      <p:ext uri="{BB962C8B-B14F-4D97-AF65-F5344CB8AC3E}">
        <p14:creationId xmlns:p14="http://schemas.microsoft.com/office/powerpoint/2010/main" val="2881262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br>
              <a:rPr lang="it-IT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rents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59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70E3FB-0ECD-17AA-8BB5-A709DEF17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459" y="2685246"/>
            <a:ext cx="3750092" cy="398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6134099-B816-0DD5-EE8E-CE139FC79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481" y="2668274"/>
            <a:ext cx="3750092" cy="400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E18AE80-0500-E8CB-A125-489FB37A1AE3}"/>
                  </a:ext>
                </a:extLst>
              </p:cNvPr>
              <p:cNvSpPr txBox="1"/>
              <p:nvPr/>
            </p:nvSpPr>
            <p:spPr>
              <a:xfrm rot="16200000">
                <a:off x="6850557" y="4441411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E18AE80-0500-E8CB-A125-489FB37A1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850557" y="4441411"/>
                <a:ext cx="1767840" cy="369332"/>
              </a:xfrm>
              <a:prstGeom prst="rect">
                <a:avLst/>
              </a:prstGeom>
              <a:blipFill>
                <a:blip r:embed="rId5"/>
                <a:stretch>
                  <a:fillRect r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5DD910-2E7A-470D-A566-2030C7EBA793}"/>
                  </a:ext>
                </a:extLst>
              </p:cNvPr>
              <p:cNvSpPr txBox="1"/>
              <p:nvPr/>
            </p:nvSpPr>
            <p:spPr>
              <a:xfrm>
                <a:off x="8811437" y="6182439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5DD910-2E7A-470D-A566-2030C7EBA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437" y="6182439"/>
                <a:ext cx="176784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1BE76D2-1B91-C4C3-37D0-263CAB52C035}"/>
                  </a:ext>
                </a:extLst>
              </p:cNvPr>
              <p:cNvSpPr txBox="1"/>
              <p:nvPr/>
            </p:nvSpPr>
            <p:spPr>
              <a:xfrm>
                <a:off x="4934756" y="6182439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𝑑𝑒𝑛𝑠𝑖𝑡𝑦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1BE76D2-1B91-C4C3-37D0-263CAB52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756" y="6182439"/>
                <a:ext cx="1767840" cy="369332"/>
              </a:xfrm>
              <a:prstGeom prst="rect">
                <a:avLst/>
              </a:prstGeom>
              <a:blipFill>
                <a:blip r:embed="rId7"/>
                <a:stretch>
                  <a:fillRect l="-1034" r="-20690"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0E99058-BC88-CEA5-9A1F-6A59EE603462}"/>
                  </a:ext>
                </a:extLst>
              </p:cNvPr>
              <p:cNvSpPr txBox="1"/>
              <p:nvPr/>
            </p:nvSpPr>
            <p:spPr>
              <a:xfrm rot="16200000">
                <a:off x="2801115" y="4541944"/>
                <a:ext cx="2235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0E99058-BC88-CEA5-9A1F-6A59EE603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801115" y="4541944"/>
                <a:ext cx="2235200" cy="369332"/>
              </a:xfrm>
              <a:prstGeom prst="rect">
                <a:avLst/>
              </a:prstGeom>
              <a:blipFill>
                <a:blip r:embed="rId8"/>
                <a:stretch>
                  <a:fillRect t="-8992" r="-13333" b="-8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6B4F09B-C867-B5AC-3B51-1CBF10BBFE34}"/>
                  </a:ext>
                </a:extLst>
              </p:cNvPr>
              <p:cNvSpPr txBox="1"/>
              <p:nvPr/>
            </p:nvSpPr>
            <p:spPr>
              <a:xfrm>
                <a:off x="3515479" y="1487894"/>
                <a:ext cx="847004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sub>
                      </m:sSub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𝑐𝑜𝑛𝑠𝑡𝑟𝑢𝑐𝑡𝑖𝑜𝑛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6B4F09B-C867-B5AC-3B51-1CBF10BBF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479" y="1487894"/>
                <a:ext cx="8470043" cy="349326"/>
              </a:xfrm>
              <a:prstGeom prst="rect">
                <a:avLst/>
              </a:prstGeom>
              <a:blipFill>
                <a:blip r:embed="rId9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7BE7920-5ED0-3507-79FC-4F91B6787231}"/>
                  </a:ext>
                </a:extLst>
              </p:cNvPr>
              <p:cNvSpPr txBox="1"/>
              <p:nvPr/>
            </p:nvSpPr>
            <p:spPr>
              <a:xfrm>
                <a:off x="3515479" y="2110227"/>
                <a:ext cx="3050209" cy="969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</a:rPr>
                  <a:t>Results: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𝑎𝑑𝑗</m:t>
                        </m:r>
                      </m:sub>
                      <m:sup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0.37</m:t>
                    </m:r>
                  </m:oMath>
                </a14:m>
                <a:endParaRPr lang="en-GB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accent1">
                        <a:lumMod val="75000"/>
                      </a:schemeClr>
                    </a:solidFill>
                  </a:rPr>
                  <a:t>All predictors are significant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7BE7920-5ED0-3507-79FC-4F91B6787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479" y="2110227"/>
                <a:ext cx="3050209" cy="969624"/>
              </a:xfrm>
              <a:prstGeom prst="rect">
                <a:avLst/>
              </a:prstGeom>
              <a:blipFill>
                <a:blip r:embed="rId10"/>
                <a:stretch>
                  <a:fillRect l="-1800" t="-3145" r="-1600" b="-94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776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497C59-9041-73EA-081E-BC10D2A11978}"/>
              </a:ext>
            </a:extLst>
          </p:cNvPr>
          <p:cNvSpPr txBox="1"/>
          <p:nvPr/>
        </p:nvSpPr>
        <p:spPr>
          <a:xfrm>
            <a:off x="3652310" y="1927344"/>
            <a:ext cx="164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Advertisements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E849EC-54A7-299C-7E63-7710425903C4}"/>
              </a:ext>
            </a:extLst>
          </p:cNvPr>
          <p:cNvSpPr txBox="1"/>
          <p:nvPr/>
        </p:nvSpPr>
        <p:spPr>
          <a:xfrm>
            <a:off x="6431450" y="1650345"/>
            <a:ext cx="1794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Average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price 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3024EF-0840-18E5-F66E-3BAD4DF8BBA0}"/>
              </a:ext>
            </a:extLst>
          </p:cNvPr>
          <p:cNvSpPr txBox="1"/>
          <p:nvPr/>
        </p:nvSpPr>
        <p:spPr>
          <a:xfrm>
            <a:off x="9550827" y="1788844"/>
            <a:ext cx="201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Gaussian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Kernel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9423105-24F3-94F9-40CF-6EE94D5EF72A}"/>
              </a:ext>
            </a:extLst>
          </p:cNvPr>
          <p:cNvSpPr txBox="1"/>
          <p:nvPr/>
        </p:nvSpPr>
        <p:spPr>
          <a:xfrm>
            <a:off x="4407140" y="5207655"/>
            <a:ext cx="623875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Improvement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Consider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small fraction of rents with coordinates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as standalone observations and not as part of the neighborhood mean, adding proper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weights</a:t>
            </a:r>
            <a:endParaRPr lang="it-IT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24781AC-138F-BC63-286E-084BDAF658D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299623" y="2112010"/>
            <a:ext cx="113182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DB7A3BC-AC23-8B25-182F-EDFBBBA2B446}"/>
              </a:ext>
            </a:extLst>
          </p:cNvPr>
          <p:cNvCxnSpPr>
            <a:cxnSpLocks/>
          </p:cNvCxnSpPr>
          <p:nvPr/>
        </p:nvCxnSpPr>
        <p:spPr>
          <a:xfrm>
            <a:off x="8359755" y="2112009"/>
            <a:ext cx="113182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C0A1B4D7-285F-E4E8-FF78-45B56BD09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930" y="2921426"/>
            <a:ext cx="1928305" cy="160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Elemento grafico 6" descr="Mappa con segnaposto contorno">
            <a:extLst>
              <a:ext uri="{FF2B5EF4-FFF2-40B4-BE49-F238E27FC236}">
                <a16:creationId xmlns:a16="http://schemas.microsoft.com/office/drawing/2014/main" id="{D3BDAF91-1386-2E36-BAF0-D95C50A3E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3424" y="3009450"/>
            <a:ext cx="1243178" cy="1243178"/>
          </a:xfrm>
          <a:prstGeom prst="rect">
            <a:avLst/>
          </a:prstGeom>
        </p:spPr>
      </p:pic>
      <p:pic>
        <p:nvPicPr>
          <p:cNvPr id="12" name="Elemento grafico 11" descr="Segnale di divieto contorno">
            <a:extLst>
              <a:ext uri="{FF2B5EF4-FFF2-40B4-BE49-F238E27FC236}">
                <a16:creationId xmlns:a16="http://schemas.microsoft.com/office/drawing/2014/main" id="{69F47B54-0949-472E-44B6-BEF5C40A5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2310" y="2841162"/>
            <a:ext cx="1720163" cy="1720163"/>
          </a:xfrm>
          <a:prstGeom prst="rect">
            <a:avLst/>
          </a:prstGeom>
        </p:spPr>
      </p:pic>
      <p:pic>
        <p:nvPicPr>
          <p:cNvPr id="9" name="Immagine 8" descr="Immagine che contiene mappa&#10;&#10;Descrizione generata automaticamente">
            <a:extLst>
              <a:ext uri="{FF2B5EF4-FFF2-40B4-BE49-F238E27FC236}">
                <a16:creationId xmlns:a16="http://schemas.microsoft.com/office/drawing/2014/main" id="{F69BFCD1-B730-B9E6-DCC3-5EC69FEB9E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25" y="2808367"/>
            <a:ext cx="2321859" cy="195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72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pic>
        <p:nvPicPr>
          <p:cNvPr id="3" name="Rent">
            <a:hlinkClick r:id="" action="ppaction://media"/>
            <a:extLst>
              <a:ext uri="{FF2B5EF4-FFF2-40B4-BE49-F238E27FC236}">
                <a16:creationId xmlns:a16="http://schemas.microsoft.com/office/drawing/2014/main" id="{D374D4C3-72B1-6BB3-8FA2-CFD1CECE40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0985" r="10936"/>
          <a:stretch/>
        </p:blipFill>
        <p:spPr>
          <a:xfrm>
            <a:off x="3426542" y="1953326"/>
            <a:ext cx="3856713" cy="2892718"/>
          </a:xfrm>
          <a:prstGeom prst="rect">
            <a:avLst/>
          </a:prstGeom>
        </p:spPr>
      </p:pic>
      <p:pic>
        <p:nvPicPr>
          <p:cNvPr id="6" name="smoothing">
            <a:hlinkClick r:id="" action="ppaction://media"/>
            <a:extLst>
              <a:ext uri="{FF2B5EF4-FFF2-40B4-BE49-F238E27FC236}">
                <a16:creationId xmlns:a16="http://schemas.microsoft.com/office/drawing/2014/main" id="{2F07AB00-F84F-4540-BC0E-8C465770C07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7020" r="16840"/>
          <a:stretch/>
        </p:blipFill>
        <p:spPr>
          <a:xfrm>
            <a:off x="7615007" y="1838912"/>
            <a:ext cx="4380347" cy="339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4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7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9C10C0ED-7A2E-A9FE-6D67-B8EEAAC8C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641" y="3640785"/>
            <a:ext cx="2586883" cy="2770602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Parcels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DC4BF22-FED0-D612-CD68-AFA4E4A9C0A6}"/>
                  </a:ext>
                </a:extLst>
              </p:cNvPr>
              <p:cNvSpPr txBox="1"/>
              <p:nvPr/>
            </p:nvSpPr>
            <p:spPr>
              <a:xfrm>
                <a:off x="3495610" y="983452"/>
                <a:ext cx="5200780" cy="1983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𝑙𝑜𝑐𝑎𝑡𝑖𝑜𝑛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</m:oMath>
                  </m:oMathPara>
                </a14:m>
                <a:endParaRPr lang="it-IT" sz="160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𝑙𝑎𝑡𝑖𝑡𝑢𝑑𝑒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𝑙𝑜𝑛𝑔𝑖𝑡𝑢𝑑𝑒</m:t>
                          </m:r>
                        </m:e>
                      </m:d>
                    </m:oMath>
                  </m:oMathPara>
                </a14:m>
                <a:endParaRPr lang="it-IT" sz="16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𝐺𝐵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fName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𝐺𝐵</m:t>
                          </m:r>
                        </m:e>
                      </m:func>
                    </m:oMath>
                  </m:oMathPara>
                </a14:m>
                <a:endParaRPr lang="it-IT" sz="16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100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5 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𝑦𝑒𝑎𝑟𝑠</m:t>
                              </m:r>
                            </m:sub>
                          </m:sSub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𝑏𝑒𝑡𝑤𝑒𝑒𝑛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100−500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5 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𝑦𝑒𝑎𝑟𝑠</m:t>
                              </m:r>
                            </m:sub>
                          </m:sSub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𝑏𝑒𝑡𝑤𝑒𝑒𝑛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500−1000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5 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𝑦𝑒𝑎𝑟𝑠</m:t>
                              </m:r>
                            </m:sub>
                          </m:sSub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𝑏𝑒𝑡𝑤𝑒𝑒𝑛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1−2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𝑘𝑚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5 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𝑦𝑒𝑎𝑟𝑠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DC4BF22-FED0-D612-CD68-AFA4E4A9C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10" y="983452"/>
                <a:ext cx="5200780" cy="19835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092F0B90-8F59-2CDE-9CEF-8B942DD0D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211" y="563589"/>
            <a:ext cx="2697126" cy="256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1E04991-4731-F7F1-2342-4FE183054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38" y="3694742"/>
            <a:ext cx="2720285" cy="269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3203C6D-EBA5-0958-A5C2-22533EE8275B}"/>
                  </a:ext>
                </a:extLst>
              </p:cNvPr>
              <p:cNvSpPr txBox="1"/>
              <p:nvPr/>
            </p:nvSpPr>
            <p:spPr>
              <a:xfrm>
                <a:off x="4070756" y="6169955"/>
                <a:ext cx="193853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100−500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3203C6D-EBA5-0958-A5C2-22533EE82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756" y="6169955"/>
                <a:ext cx="1938533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D6956E4-E53E-8A90-BEA1-3428BA171EA0}"/>
                  </a:ext>
                </a:extLst>
              </p:cNvPr>
              <p:cNvSpPr txBox="1"/>
              <p:nvPr/>
            </p:nvSpPr>
            <p:spPr>
              <a:xfrm rot="16200000">
                <a:off x="2415153" y="4790055"/>
                <a:ext cx="233721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100−500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D6956E4-E53E-8A90-BEA1-3428BA171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415153" y="4790055"/>
                <a:ext cx="2337213" cy="307777"/>
              </a:xfrm>
              <a:prstGeom prst="rect">
                <a:avLst/>
              </a:prstGeom>
              <a:blipFill>
                <a:blip r:embed="rId7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8076EFE-03FC-AE87-C3BE-2B69120C50E1}"/>
                  </a:ext>
                </a:extLst>
              </p:cNvPr>
              <p:cNvSpPr txBox="1"/>
              <p:nvPr/>
            </p:nvSpPr>
            <p:spPr>
              <a:xfrm rot="16200000">
                <a:off x="5155926" y="4733980"/>
                <a:ext cx="233721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500−1000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8076EFE-03FC-AE87-C3BE-2B69120C5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155926" y="4733980"/>
                <a:ext cx="2337212" cy="307777"/>
              </a:xfrm>
              <a:prstGeom prst="rect">
                <a:avLst/>
              </a:prstGeom>
              <a:blipFill>
                <a:blip r:embed="rId8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08FFE15-080A-C573-81D7-3C57B47139FC}"/>
                  </a:ext>
                </a:extLst>
              </p:cNvPr>
              <p:cNvSpPr txBox="1"/>
              <p:nvPr/>
            </p:nvSpPr>
            <p:spPr>
              <a:xfrm>
                <a:off x="6788222" y="6169955"/>
                <a:ext cx="198845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500−1000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08FFE15-080A-C573-81D7-3C57B471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222" y="6169955"/>
                <a:ext cx="1988456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4FAA6B6E-B47F-FD86-E96C-455F830BF5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802" y="3679291"/>
            <a:ext cx="2586883" cy="2770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3320BFA-762C-95AD-858F-56C40EDAF568}"/>
                  </a:ext>
                </a:extLst>
              </p:cNvPr>
              <p:cNvSpPr txBox="1"/>
              <p:nvPr/>
            </p:nvSpPr>
            <p:spPr>
              <a:xfrm rot="16200000">
                <a:off x="8378755" y="4790056"/>
                <a:ext cx="196009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1−2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3320BFA-762C-95AD-858F-56C40EDA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78755" y="4790056"/>
                <a:ext cx="1960093" cy="307777"/>
              </a:xfrm>
              <a:prstGeom prst="rect">
                <a:avLst/>
              </a:prstGeom>
              <a:blipFill>
                <a:blip r:embed="rId11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03E809F-D354-63CF-6FBC-A460AF0A137A}"/>
                  </a:ext>
                </a:extLst>
              </p:cNvPr>
              <p:cNvSpPr txBox="1"/>
              <p:nvPr/>
            </p:nvSpPr>
            <p:spPr>
              <a:xfrm>
                <a:off x="9949497" y="6186187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1−2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03E809F-D354-63CF-6FBC-A460AF0A1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497" y="6186187"/>
                <a:ext cx="176784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84DEE6E-BE23-3D86-A5FB-79A64B23E94B}"/>
                  </a:ext>
                </a:extLst>
              </p:cNvPr>
              <p:cNvSpPr txBox="1"/>
              <p:nvPr/>
            </p:nvSpPr>
            <p:spPr>
              <a:xfrm>
                <a:off x="3512217" y="3293005"/>
                <a:ext cx="6320041" cy="415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</a:rPr>
                  <a:t>Results: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𝑎𝑑𝑗</m:t>
                        </m:r>
                      </m:sub>
                      <m:sup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0.85,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all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predictors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are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significant</m:t>
                    </m:r>
                    <m:r>
                      <a:rPr lang="it-IT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𝐺𝐵</m:t>
                        </m:r>
                      </m:sub>
                    </m:sSub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=−0.74</m:t>
                    </m:r>
                  </m:oMath>
                </a14:m>
                <a:endParaRPr lang="en-GB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84DEE6E-BE23-3D86-A5FB-79A64B23E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217" y="3293005"/>
                <a:ext cx="6320041" cy="415627"/>
              </a:xfrm>
              <a:prstGeom prst="rect">
                <a:avLst/>
              </a:prstGeom>
              <a:blipFill>
                <a:blip r:embed="rId13"/>
                <a:stretch>
                  <a:fillRect l="-771" t="-2941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530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Conclusions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04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1" y="983452"/>
            <a:ext cx="3204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Conclusions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75CEB5-A021-2EFB-3FB5-8859AFC8FC0A}"/>
              </a:ext>
            </a:extLst>
          </p:cNvPr>
          <p:cNvSpPr txBox="1"/>
          <p:nvPr/>
        </p:nvSpPr>
        <p:spPr>
          <a:xfrm>
            <a:off x="3618701" y="1443840"/>
            <a:ext cx="8342517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ent prices and evictions are not equivalent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measures of gentrification.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Google bus stops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have a negative impact on prices.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Landlords could consider applying higher rents, knowing that the houses near a Google bus stop could be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attractive for tech workers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endParaRPr lang="en-US" sz="1800" b="0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he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impact of new constructions on eviction notices results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negligible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(at neighborhood level).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ew constructions appear affecting the rent prices: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building new house units lowers rent prices.</a:t>
            </a:r>
          </a:p>
          <a:p>
            <a:endParaRPr lang="en-US" sz="1800" b="1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Encouraging the construction </a:t>
            </a:r>
            <a:r>
              <a:rPr lang="en-US" sz="180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of new house units 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in the city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is a good policy for tackling the gentrification and displacement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phenomena.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Elemento grafico 13" descr="Appunti selezionati contorno">
            <a:extLst>
              <a:ext uri="{FF2B5EF4-FFF2-40B4-BE49-F238E27FC236}">
                <a16:creationId xmlns:a16="http://schemas.microsoft.com/office/drawing/2014/main" id="{7034A075-0E74-8DD6-8630-3B9359857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262" y="2241044"/>
            <a:ext cx="2375911" cy="23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61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Extra </a:t>
            </a:r>
          </a:p>
        </p:txBody>
      </p:sp>
    </p:spTree>
    <p:extLst>
      <p:ext uri="{BB962C8B-B14F-4D97-AF65-F5344CB8AC3E}">
        <p14:creationId xmlns:p14="http://schemas.microsoft.com/office/powerpoint/2010/main" val="824676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88D7CC-7F21-5F35-FAE3-610EF20E9187}"/>
              </a:ext>
            </a:extLst>
          </p:cNvPr>
          <p:cNvSpPr txBox="1"/>
          <p:nvPr/>
        </p:nvSpPr>
        <p:spPr>
          <a:xfrm>
            <a:off x="3534849" y="1447232"/>
            <a:ext cx="837795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Obtaining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official data on </a:t>
            </a:r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rent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with complete information 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about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whole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Obtaining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data on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with location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>
                <a:solidFill>
                  <a:schemeClr val="accent1">
                    <a:lumMod val="75000"/>
                  </a:schemeClr>
                </a:solidFill>
              </a:rPr>
              <a:t>Survival 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models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to estimate 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time-to-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displace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data of the recordings of the addressed of some SF citizens.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ery sensitive and hard to obtain)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sz="20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unctional regression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model namely considering both the response and the variables as functions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Investigate on the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different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types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affordable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affordable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E3E5F2-E655-D53B-FBD1-C49B4B6BEEF7}"/>
              </a:ext>
            </a:extLst>
          </p:cNvPr>
          <p:cNvSpPr txBox="1"/>
          <p:nvPr/>
        </p:nvSpPr>
        <p:spPr>
          <a:xfrm>
            <a:off x="-1" y="744384"/>
            <a:ext cx="32044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Improvements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Ideas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7" name="Elemento grafico 6" descr="Persona con idea contorno">
            <a:extLst>
              <a:ext uri="{FF2B5EF4-FFF2-40B4-BE49-F238E27FC236}">
                <a16:creationId xmlns:a16="http://schemas.microsoft.com/office/drawing/2014/main" id="{2693C797-6395-010C-4789-D87D7901F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431" y="3017138"/>
            <a:ext cx="2398587" cy="239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11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497C59-9041-73EA-081E-BC10D2A11978}"/>
              </a:ext>
            </a:extLst>
          </p:cNvPr>
          <p:cNvSpPr txBox="1"/>
          <p:nvPr/>
        </p:nvSpPr>
        <p:spPr>
          <a:xfrm>
            <a:off x="3355366" y="1825593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Advertisements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geolocated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E849EC-54A7-299C-7E63-7710425903C4}"/>
              </a:ext>
            </a:extLst>
          </p:cNvPr>
          <p:cNvSpPr txBox="1"/>
          <p:nvPr/>
        </p:nvSpPr>
        <p:spPr>
          <a:xfrm>
            <a:off x="5524579" y="1687094"/>
            <a:ext cx="1794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Average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price 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3024EF-0840-18E5-F66E-3BAD4DF8BBA0}"/>
              </a:ext>
            </a:extLst>
          </p:cNvPr>
          <p:cNvSpPr txBox="1"/>
          <p:nvPr/>
        </p:nvSpPr>
        <p:spPr>
          <a:xfrm>
            <a:off x="9996808" y="3119669"/>
            <a:ext cx="201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Gaussian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Kernel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540E876-229A-CF6B-14BA-8C8494ABF0E7}"/>
              </a:ext>
            </a:extLst>
          </p:cNvPr>
          <p:cNvSpPr txBox="1"/>
          <p:nvPr/>
        </p:nvSpPr>
        <p:spPr>
          <a:xfrm>
            <a:off x="5524579" y="4503742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Advertisements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geolocated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74E50B5-369A-3310-C6AE-123674E92B04}"/>
                  </a:ext>
                </a:extLst>
              </p:cNvPr>
              <p:cNvSpPr txBox="1"/>
              <p:nvPr/>
            </p:nvSpPr>
            <p:spPr>
              <a:xfrm rot="10800000">
                <a:off x="9638799" y="1548246"/>
                <a:ext cx="422487" cy="3789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74E50B5-369A-3310-C6AE-123674E92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9638799" y="1548246"/>
                <a:ext cx="422487" cy="37891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24781AC-138F-BC63-286E-084BDAF658D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149442" y="2148759"/>
            <a:ext cx="375137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76150EB-CBCB-69F5-014E-50599FDC1C49}"/>
              </a:ext>
            </a:extLst>
          </p:cNvPr>
          <p:cNvSpPr txBox="1"/>
          <p:nvPr/>
        </p:nvSpPr>
        <p:spPr>
          <a:xfrm>
            <a:off x="7991486" y="3007901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Geolocated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48AB748F-30E8-3F48-8D95-DF9E07332188}"/>
              </a:ext>
            </a:extLst>
          </p:cNvPr>
          <p:cNvCxnSpPr>
            <a:stCxn id="5" idx="3"/>
            <a:endCxn id="28" idx="0"/>
          </p:cNvCxnSpPr>
          <p:nvPr/>
        </p:nvCxnSpPr>
        <p:spPr>
          <a:xfrm>
            <a:off x="7318655" y="2148759"/>
            <a:ext cx="1569869" cy="85914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F4ADA840-A40E-B891-0C4D-E4A09831BEA3}"/>
              </a:ext>
            </a:extLst>
          </p:cNvPr>
          <p:cNvCxnSpPr>
            <a:stCxn id="7" idx="3"/>
            <a:endCxn id="28" idx="2"/>
          </p:cNvCxnSpPr>
          <p:nvPr/>
        </p:nvCxnSpPr>
        <p:spPr>
          <a:xfrm flipV="1">
            <a:off x="7318655" y="3654232"/>
            <a:ext cx="1569869" cy="117267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D6A0ED7C-A870-44CB-00C5-7D8F2AB01D3E}"/>
                  </a:ext>
                </a:extLst>
              </p:cNvPr>
              <p:cNvSpPr txBox="1"/>
              <p:nvPr/>
            </p:nvSpPr>
            <p:spPr>
              <a:xfrm>
                <a:off x="7499376" y="1964093"/>
                <a:ext cx="2366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it-IT" sz="1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2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it-IT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𝑎𝑑𝑣𝑒𝑟𝑡𝑖𝑠𝑒𝑚𝑒𝑛𝑡𝑠</m:t>
                        </m:r>
                      </m:e>
                      <m:sub>
                        <m:r>
                          <a:rPr lang="it-IT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𝑛h𝑜𝑜𝑑</m:t>
                        </m:r>
                      </m:sub>
                    </m:sSub>
                  </m:oMath>
                </a14:m>
                <a:endParaRPr lang="it-IT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D6A0ED7C-A870-44CB-00C5-7D8F2AB01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376" y="1964093"/>
                <a:ext cx="23668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DD3B0875-A71E-12E4-4F8C-93739D1E1402}"/>
                  </a:ext>
                </a:extLst>
              </p:cNvPr>
              <p:cNvSpPr txBox="1"/>
              <p:nvPr/>
            </p:nvSpPr>
            <p:spPr>
              <a:xfrm>
                <a:off x="7683316" y="4536927"/>
                <a:ext cx="47314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it-IT" sz="1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1</m:t>
                      </m:r>
                    </m:oMath>
                  </m:oMathPara>
                </a14:m>
                <a:endParaRPr lang="it-IT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DD3B0875-A71E-12E4-4F8C-93739D1E1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316" y="4536927"/>
                <a:ext cx="473142" cy="184666"/>
              </a:xfrm>
              <a:prstGeom prst="rect">
                <a:avLst/>
              </a:prstGeom>
              <a:blipFill>
                <a:blip r:embed="rId4"/>
                <a:stretch>
                  <a:fillRect l="-3846" r="-7692"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694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C5A611B-9BE5-84A3-64D1-D7EFCEF8FC57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7EA9BC-A027-9FFA-5F27-A42E994B621C}"/>
              </a:ext>
            </a:extLst>
          </p:cNvPr>
          <p:cNvSpPr txBox="1"/>
          <p:nvPr/>
        </p:nvSpPr>
        <p:spPr>
          <a:xfrm>
            <a:off x="4149443" y="1905506"/>
            <a:ext cx="7716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Use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statistical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develop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models to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how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 the SF housing market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changed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 the last 15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years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which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factors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drived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these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changes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Provide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to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government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tools to tackle the problem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gentrification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Further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validate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previous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papers on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topic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56F0E62A-FB21-73ED-44DC-7AA2F390AFA6}"/>
              </a:ext>
            </a:extLst>
          </p:cNvPr>
          <p:cNvSpPr txBox="1">
            <a:spLocks/>
          </p:cNvSpPr>
          <p:nvPr/>
        </p:nvSpPr>
        <p:spPr>
          <a:xfrm>
            <a:off x="1114948" y="675230"/>
            <a:ext cx="1464298" cy="1074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561184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-141507"/>
            <a:ext cx="12192000" cy="69995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4223188" y="1484447"/>
            <a:ext cx="3745624" cy="374562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4632531" y="2849427"/>
            <a:ext cx="2926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 err="1">
                <a:solidFill>
                  <a:schemeClr val="accent1">
                    <a:lumMod val="75000"/>
                  </a:schemeClr>
                </a:solidFill>
              </a:rPr>
              <a:t>Datasets</a:t>
            </a:r>
            <a:endParaRPr lang="it-IT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0" y="2029668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Rent</a:t>
            </a:r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C08B36BD-4BD0-5687-860C-6DF952D2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023" y="3243757"/>
            <a:ext cx="2444569" cy="244456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9EDEC4F-95AB-2463-C21C-584D50E89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52" y="289286"/>
            <a:ext cx="3225125" cy="322512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7A39AF-1661-C909-CAA7-CD6770365B87}"/>
              </a:ext>
            </a:extLst>
          </p:cNvPr>
          <p:cNvSpPr txBox="1"/>
          <p:nvPr/>
        </p:nvSpPr>
        <p:spPr>
          <a:xfrm>
            <a:off x="4227835" y="2029668"/>
            <a:ext cx="3225125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Source: Craiglist.com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Price/mq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Date of the advertisement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C88A-CFB4-DBD5-C31D-B65B55F31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11" y="3638800"/>
            <a:ext cx="3455966" cy="268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525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016" y="3628004"/>
            <a:ext cx="2534767" cy="2534767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2" y="2013228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Evictions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6D5AE6-B3FD-A1DF-0E8E-71452244C550}"/>
              </a:ext>
            </a:extLst>
          </p:cNvPr>
          <p:cNvSpPr txBox="1"/>
          <p:nvPr/>
        </p:nvSpPr>
        <p:spPr>
          <a:xfrm>
            <a:off x="4248476" y="2167116"/>
            <a:ext cx="390662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Source: SF government (datasf.org)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information: 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Date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3C379E-FB63-9E75-33D3-0F5453C05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101" y="2013228"/>
            <a:ext cx="3782055" cy="323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10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768" y="3183903"/>
            <a:ext cx="2851030" cy="2851030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910338" y="2069855"/>
            <a:ext cx="208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Constructions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59350F-3867-001A-D5CB-72C956B9D355}"/>
              </a:ext>
            </a:extLst>
          </p:cNvPr>
          <p:cNvSpPr txBox="1"/>
          <p:nvPr/>
        </p:nvSpPr>
        <p:spPr>
          <a:xfrm>
            <a:off x="4262004" y="1789783"/>
            <a:ext cx="390662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Source: SF government (datasf.org) 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Address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geocoded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coordinates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Date of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permit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emission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Existing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proposed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housing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Immagine 7" descr="cImmagine che contiene mappa">
            <a:extLst>
              <a:ext uri="{FF2B5EF4-FFF2-40B4-BE49-F238E27FC236}">
                <a16:creationId xmlns:a16="http://schemas.microsoft.com/office/drawing/2014/main" id="{1E08F112-AF8F-E9F6-A89B-D66BDB4A5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009" y="2069855"/>
            <a:ext cx="3228220" cy="272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62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74" y="3180101"/>
            <a:ext cx="2663072" cy="266307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852732" y="2079687"/>
            <a:ext cx="2201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Parcels</a:t>
            </a:r>
            <a:endParaRPr lang="it-IT" sz="2400" dirty="0">
              <a:solidFill>
                <a:schemeClr val="bg1"/>
              </a:solidFill>
            </a:endParaRP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&amp; </a:t>
            </a:r>
          </a:p>
          <a:p>
            <a:pPr algn="ctr"/>
            <a:r>
              <a:rPr lang="it-IT" sz="2400" dirty="0" err="1">
                <a:solidFill>
                  <a:schemeClr val="bg1"/>
                </a:solidFill>
              </a:rPr>
              <a:t>Neighborhoods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B910F0-C057-848E-53A3-CE784A6A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581" y="577516"/>
            <a:ext cx="3400046" cy="247898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208509" y="1843950"/>
            <a:ext cx="38146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Source: SF government (datasf.org)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vertices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house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for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AC4965-31AA-1AC1-3411-C0A629DE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377" y="3429000"/>
            <a:ext cx="3435489" cy="292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74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852732" y="2079687"/>
            <a:ext cx="2201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Google Bus </a:t>
            </a:r>
            <a:r>
              <a:rPr lang="it-IT" sz="2400" dirty="0" err="1">
                <a:solidFill>
                  <a:schemeClr val="bg1"/>
                </a:solidFill>
              </a:rPr>
              <a:t>Stops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195184" y="2274838"/>
            <a:ext cx="37377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Source: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Stamen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Design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estimated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bus stop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Elemento grafico 3" descr="Autobus contorno">
            <a:extLst>
              <a:ext uri="{FF2B5EF4-FFF2-40B4-BE49-F238E27FC236}">
                <a16:creationId xmlns:a16="http://schemas.microsoft.com/office/drawing/2014/main" id="{68EDCB49-C45E-AEF8-34D6-B123A4C21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130" y="3429000"/>
            <a:ext cx="2439597" cy="243959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7B357BB-36F3-88D4-E0C3-64CBA1E01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377" y="1853364"/>
            <a:ext cx="35814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7467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2364</TotalTime>
  <Words>768</Words>
  <Application>Microsoft Macintosh PowerPoint</Application>
  <PresentationFormat>Widescreen</PresentationFormat>
  <Paragraphs>174</Paragraphs>
  <Slides>29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5" baseType="lpstr">
      <vt:lpstr>Arial</vt:lpstr>
      <vt:lpstr>Arial</vt:lpstr>
      <vt:lpstr>Calibri</vt:lpstr>
      <vt:lpstr>Calibri Light</vt:lpstr>
      <vt:lpstr>Cambria Math</vt:lpstr>
      <vt:lpstr>Tema di Office</vt:lpstr>
      <vt:lpstr>Analysis of  San Francisco Housing Market</vt:lpstr>
      <vt:lpstr>The problem</vt:lpstr>
      <vt:lpstr>Presentazione standard di PowerPoint</vt:lpstr>
      <vt:lpstr>Presentazione standard di PowerPoint</vt:lpstr>
      <vt:lpstr>Datasets</vt:lpstr>
      <vt:lpstr>Datasets</vt:lpstr>
      <vt:lpstr>Datasets</vt:lpstr>
      <vt:lpstr>Datasets</vt:lpstr>
      <vt:lpstr>Datasets</vt:lpstr>
      <vt:lpstr>Trends analysis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Constructions effect on evictions</vt:lpstr>
      <vt:lpstr>Presentazione standard di PowerPoint</vt:lpstr>
      <vt:lpstr>Constructions effect on rents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Conclusions</vt:lpstr>
      <vt:lpstr>Presentazione standard di PowerPoint</vt:lpstr>
      <vt:lpstr>Extra 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San Francisco Housing Market</dc:title>
  <dc:creator>Tomaso Castellani</dc:creator>
  <cp:lastModifiedBy>Utente di Microsoft Office</cp:lastModifiedBy>
  <cp:revision>24</cp:revision>
  <dcterms:created xsi:type="dcterms:W3CDTF">2022-12-11T14:50:30Z</dcterms:created>
  <dcterms:modified xsi:type="dcterms:W3CDTF">2023-02-16T21:06:34Z</dcterms:modified>
</cp:coreProperties>
</file>